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7" r:id="rId3"/>
    <p:sldId id="272" r:id="rId4"/>
    <p:sldId id="268" r:id="rId5"/>
    <p:sldId id="290" r:id="rId6"/>
    <p:sldId id="258" r:id="rId7"/>
    <p:sldId id="257" r:id="rId8"/>
    <p:sldId id="269" r:id="rId9"/>
    <p:sldId id="287" r:id="rId10"/>
    <p:sldId id="277" r:id="rId11"/>
    <p:sldId id="283" r:id="rId12"/>
    <p:sldId id="278" r:id="rId13"/>
    <p:sldId id="279" r:id="rId14"/>
    <p:sldId id="291" r:id="rId15"/>
    <p:sldId id="271" r:id="rId16"/>
    <p:sldId id="286" r:id="rId1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074C5F-F28F-4F2D-8909-F0A5683F49DA}">
          <p14:sldIdLst>
            <p14:sldId id="256"/>
            <p14:sldId id="267"/>
            <p14:sldId id="272"/>
          </p14:sldIdLst>
        </p14:section>
        <p14:section name="Saint Carlo Acutis" id="{4B62361A-5858-44C2-93FF-C9CF4ABE366F}">
          <p14:sldIdLst>
            <p14:sldId id="268"/>
            <p14:sldId id="290"/>
            <p14:sldId id="258"/>
          </p14:sldIdLst>
        </p14:section>
        <p14:section name="S: Interpretation of artwork, symbolism or religious belief" id="{96ED778C-D4B7-4B1A-B159-A51D29F5FE97}">
          <p14:sldIdLst>
            <p14:sldId id="257"/>
            <p14:sldId id="269"/>
            <p14:sldId id="287"/>
            <p14:sldId id="277"/>
            <p14:sldId id="283"/>
            <p14:sldId id="278"/>
          </p14:sldIdLst>
        </p14:section>
        <p14:section name="Plenary" id="{C4B063E3-5192-440F-B5DE-400A9E09E0CC}">
          <p14:sldIdLst>
            <p14:sldId id="279"/>
            <p14:sldId id="291"/>
            <p14:sldId id="271"/>
          </p14:sldIdLst>
        </p14:section>
        <p14:section name="PRINTING" id="{7016678A-DAB6-6649-8D49-2D4B66729AA3}">
          <p14:sldIdLst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/>
    <p:restoredTop sz="94694"/>
  </p:normalViewPr>
  <p:slideViewPr>
    <p:cSldViewPr snapToGrid="0" snapToObjects="1">
      <p:cViewPr varScale="1">
        <p:scale>
          <a:sx n="62" d="100"/>
          <a:sy n="62" d="100"/>
        </p:scale>
        <p:origin x="898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67138-B53C-FB43-8B0F-53B76440AA4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A7E-B869-9F4C-8745-8A914A23B0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834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6DDA7E-B869-9F4C-8745-8A914A23B07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440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where he was born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DDA7E-B869-9F4C-8745-8A914A23B07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85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1B8D-0D1F-CE4B-AC94-E4BF80073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8DB4A-D201-EE48-A694-5D5532E3E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4BBF2-0D59-A946-934F-D03E064D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B6121-6833-B84B-8EAA-14FD7ED14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D1A5-EE4D-4A49-B12A-C4BB7A060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90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1F3F9-9241-464F-B8E3-35268241A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D461FE-37F7-0F4C-BECC-F9626B05B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BB1A3-27AF-F541-B844-9F6E4855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9948D-6979-914B-B9CD-E152B1441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8DA61-4F53-ED49-849C-4149B876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407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975887-D087-9C48-9CBC-E956276570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53352-F4E5-6441-9C49-D756A530F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318E1-BBB1-4449-87BE-53325E369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3DDC0-CFA1-094B-AB07-AAD8652C0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DB814-FA89-9043-A3F4-85DDBF43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12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C308-02BA-B44A-B4A1-39B37E70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6589-A1F3-E947-8B3D-4C01769D1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A594D-1F37-6640-AC63-C887EAC45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9EC5F-93A4-6A43-8D31-0C2EC657F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BE296-EC1E-1942-921A-258BCB97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23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0727-E5FD-C242-A3BA-4073E6EFF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A9E6E-97EB-A349-9DBF-701EBCDE6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11777-04F1-3A42-898D-B91F277B5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6FF45-2AE3-584C-AD37-6E29F9A4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7802D-7899-4141-A6BE-360B3650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22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4ECC5-A763-1D46-9E8C-980776C3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3DE537-709B-144F-89FD-5D2E4DA147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F3895-F7B2-DE49-A3C6-45BC2970D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0D19B-C3C7-1B42-9092-9499B090B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01AD7-16C5-844B-8A89-685707AAC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D927A9-1D13-F84D-B83C-D2E3B0B3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77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8CCA-9B38-324C-A7FF-085933CE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43A92-A204-484E-8A12-30B221822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3FDA8-C914-1946-8BD1-5003E7912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549B11-EA0D-DF4B-979B-53983A0632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BBDDC1-A01F-6849-9D2A-91EF9CF0FA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EEA6C-5886-DB4F-BC6C-6422FC77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DFEA99-0F8F-E242-901B-241C2F7C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8CB17-66C2-934C-8B6F-7DF569D5D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775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E0AE1-BBEF-E84A-B62B-297F83BAC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778D93-6D79-F84D-80F4-FEB34F96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36AE-6FAA-604D-924A-931DEE5B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6C8A2-CE68-D241-8125-9CF193DF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52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34EE3-1124-924C-A5DB-2AAAE6F1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AE37A7-228B-6B4A-99DB-7B11719EB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52CC2-4D8F-814F-91F4-1275F18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064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03EA-6993-3540-9D16-87EF151C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24552-7298-5D4A-AFF9-4DB06B161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8ED1B-8095-454A-B36B-78D216A21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1BB8A-92DA-9A41-9092-0B3DB076E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65464-F1F5-6E4B-B4F1-A695C938F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2784C-4D82-0043-9746-74E0159AE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16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BB61-8D8F-FC45-9120-C1222256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0EF517-DAD9-004F-8F03-D5171C5FC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9C53E-3C80-9644-ACFE-4C50F2B0C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59A30-FCC3-5948-97E2-D681D3152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5DA904-03EB-004D-BB53-404C7D8B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EEF907-30F8-A74D-AF86-3CB973D3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90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BB85E9-D20F-784A-8209-6F265FE86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DF17F-13BF-8B48-A41A-2E007C202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4F73A-AD03-CA45-B7C1-38617BA5F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A4B61-2071-6546-845D-9905ABCB9FBD}" type="datetimeFigureOut">
              <a:rPr lang="en-GB" smtClean="0"/>
              <a:t>05/08/2025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C073D-225B-524D-8251-06FEDB5D0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B9F09-9EB4-9C4D-AB74-C91660484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CEA41-BDEB-0D44-9637-86C44C01E1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5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racolieucaristici.org/en/Liste/biografia.html" TargetMode="External"/><Relationship Id="rId2" Type="http://schemas.openxmlformats.org/officeDocument/2006/relationships/hyperlink" Target="http://www.miracolieucaristici.org/en/Liste/list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PLFusUobkJ4?t=24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972D1-FC8B-224F-ABF0-32B55C0EB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557847"/>
            <a:ext cx="9144000" cy="2387600"/>
          </a:xfrm>
        </p:spPr>
        <p:txBody>
          <a:bodyPr/>
          <a:lstStyle/>
          <a:p>
            <a:r>
              <a:rPr lang="en-GB" b="1" u="sng" dirty="0"/>
              <a:t>Saint Carlo </a:t>
            </a:r>
            <a:r>
              <a:rPr lang="en-GB" b="1" u="sng" dirty="0" err="1"/>
              <a:t>Acutis</a:t>
            </a:r>
            <a:endParaRPr lang="en-GB" b="1" u="sn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263C7-59AA-9448-A211-1E2F471F93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87777"/>
            <a:ext cx="9144000" cy="1655762"/>
          </a:xfrm>
        </p:spPr>
        <p:txBody>
          <a:bodyPr>
            <a:normAutofit/>
          </a:bodyPr>
          <a:lstStyle/>
          <a:p>
            <a:r>
              <a:rPr lang="en-GB" dirty="0"/>
              <a:t>K: Know about the life of Saint Carlo </a:t>
            </a:r>
            <a:r>
              <a:rPr lang="en-GB" dirty="0" err="1"/>
              <a:t>Acutis</a:t>
            </a:r>
            <a:r>
              <a:rPr lang="en-GB" dirty="0"/>
              <a:t> and his significance</a:t>
            </a:r>
          </a:p>
          <a:p>
            <a:r>
              <a:rPr lang="en-GB" b="1" dirty="0"/>
              <a:t>S: Interpretation of artwork, symbolism or religious belief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789487" y="252755"/>
            <a:ext cx="3743960" cy="365125"/>
          </a:xfrm>
        </p:spPr>
        <p:txBody>
          <a:bodyPr/>
          <a:lstStyle/>
          <a:p>
            <a:fld id="{78A28C1C-7CBA-401B-A503-EBF52222DB86}" type="datetime2">
              <a:rPr lang="en-GB" sz="1800" b="1" u="sng" smtClean="0"/>
              <a:t>Tuesday, 05 August 2025</a:t>
            </a:fld>
            <a:endParaRPr lang="en-GB" sz="1800" b="1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62" y="3880838"/>
            <a:ext cx="4429125" cy="265747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6E263C7-59AA-9448-A211-1E2F471F93A6}"/>
              </a:ext>
            </a:extLst>
          </p:cNvPr>
          <p:cNvSpPr txBox="1">
            <a:spLocks/>
          </p:cNvSpPr>
          <p:nvPr/>
        </p:nvSpPr>
        <p:spPr>
          <a:xfrm>
            <a:off x="1524000" y="173255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first millennial saint! </a:t>
            </a:r>
            <a:endParaRPr lang="en-GB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848" y="3767327"/>
            <a:ext cx="2676525" cy="28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3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93C5-29DB-FF40-B881-C159804F8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533397"/>
            <a:ext cx="10894410" cy="1325563"/>
          </a:xfrm>
        </p:spPr>
        <p:txBody>
          <a:bodyPr/>
          <a:lstStyle/>
          <a:p>
            <a:r>
              <a:rPr lang="en-GB" dirty="0"/>
              <a:t>Create an icon/image/shrine to one of the saints you have studied.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7F90E-364D-DC47-8D62-697D78D72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858960"/>
            <a:ext cx="5172666" cy="47932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r>
              <a:rPr lang="en-GB" dirty="0"/>
              <a:t>Be about Ss. Andrew, George, Patrick, David;  St John Henry Newman; Mother Teresa; St. Carlo; Oscar Romero or St Thomas More. </a:t>
            </a:r>
          </a:p>
          <a:p>
            <a:r>
              <a:rPr lang="en-GB" dirty="0"/>
              <a:t>Include specific symbols to show what the saint did in their life</a:t>
            </a:r>
          </a:p>
          <a:p>
            <a:r>
              <a:rPr lang="en-GB" dirty="0"/>
              <a:t>Include symbols to show sainthood and an image of the Saint</a:t>
            </a:r>
          </a:p>
          <a:p>
            <a:r>
              <a:rPr lang="en-GB" dirty="0"/>
              <a:t>Justify the symbolism of the image, how will it help believers?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0605B-6AF8-264E-A1F7-AEBE8C0F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056" y="1834595"/>
            <a:ext cx="3173887" cy="4793217"/>
          </a:xfrm>
          <a:prstGeom prst="rect">
            <a:avLst/>
          </a:prstGeom>
        </p:spPr>
      </p:pic>
      <p:pic>
        <p:nvPicPr>
          <p:cNvPr id="4098" name="Picture 2" descr="Inside My Visit to St. Bernadette's Incorrupt Relics: A Powerful Spiritual  Experience |">
            <a:extLst>
              <a:ext uri="{FF2B5EF4-FFF2-40B4-BE49-F238E27FC236}">
                <a16:creationId xmlns:a16="http://schemas.microsoft.com/office/drawing/2014/main" id="{A561C35C-256F-2C48-8294-6242BB898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8" r="7379"/>
          <a:stretch/>
        </p:blipFill>
        <p:spPr bwMode="auto">
          <a:xfrm>
            <a:off x="8997319" y="1834595"/>
            <a:ext cx="3091428" cy="47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A37D9-D976-3A44-AE0F-EC2F1E45E31B}"/>
              </a:ext>
            </a:extLst>
          </p:cNvPr>
          <p:cNvSpPr txBox="1"/>
          <p:nvPr/>
        </p:nvSpPr>
        <p:spPr>
          <a:xfrm>
            <a:off x="528161" y="230188"/>
            <a:ext cx="111356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S: Interpretation of artwork, symbolism or religious belief</a:t>
            </a:r>
          </a:p>
        </p:txBody>
      </p:sp>
    </p:spTree>
    <p:extLst>
      <p:ext uri="{BB962C8B-B14F-4D97-AF65-F5344CB8AC3E}">
        <p14:creationId xmlns:p14="http://schemas.microsoft.com/office/powerpoint/2010/main" val="33070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93C5-29DB-FF40-B881-C159804F8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533397"/>
            <a:ext cx="10894410" cy="1325563"/>
          </a:xfrm>
        </p:spPr>
        <p:txBody>
          <a:bodyPr/>
          <a:lstStyle/>
          <a:p>
            <a:r>
              <a:rPr lang="en-GB" dirty="0"/>
              <a:t>Create an icon/image/shrine to one of the saints you have studied.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7F90E-364D-DC47-8D62-697D78D72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858960"/>
            <a:ext cx="5172666" cy="47932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r>
              <a:rPr lang="en-GB" dirty="0"/>
              <a:t>Be about Ss. Andrew, George, Patrick, David;  St John Henry Newman; Mother Teresa; St. Carlo; Oscar Romero or St Thomas More. </a:t>
            </a:r>
          </a:p>
          <a:p>
            <a:r>
              <a:rPr lang="en-GB" dirty="0"/>
              <a:t>Include specific symbols to show what the saint did in their life</a:t>
            </a:r>
          </a:p>
          <a:p>
            <a:r>
              <a:rPr lang="en-GB" dirty="0"/>
              <a:t>Include symbols to show sainthood and an image of the Saint</a:t>
            </a:r>
          </a:p>
          <a:p>
            <a:r>
              <a:rPr lang="en-GB" dirty="0"/>
              <a:t>Justify the symbolism of the image, how will it help believers?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0605B-6AF8-264E-A1F7-AEBE8C0F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057" y="3630214"/>
            <a:ext cx="1984896" cy="2997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A37D9-D976-3A44-AE0F-EC2F1E45E31B}"/>
              </a:ext>
            </a:extLst>
          </p:cNvPr>
          <p:cNvSpPr txBox="1"/>
          <p:nvPr/>
        </p:nvSpPr>
        <p:spPr>
          <a:xfrm>
            <a:off x="528161" y="230188"/>
            <a:ext cx="111356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S: Interpretation of artwork, symbolism or religious belief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188" y="1987844"/>
            <a:ext cx="2178050" cy="2267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3228" y="4384452"/>
            <a:ext cx="2144486" cy="2144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505" y="1673025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81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293C5-29DB-FF40-B881-C159804F8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533397"/>
            <a:ext cx="10894410" cy="1325563"/>
          </a:xfrm>
        </p:spPr>
        <p:txBody>
          <a:bodyPr/>
          <a:lstStyle/>
          <a:p>
            <a:r>
              <a:rPr lang="en-GB" dirty="0"/>
              <a:t>Create an icon/image/shrine to one of the saints you have studied.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7F90E-364D-DC47-8D62-697D78D72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04" y="2393618"/>
            <a:ext cx="5172666" cy="4793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My image of saint__________ will help the faithful, because I have included ______________ this symbolises/shows that the saint did_________.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 have picked this saint because.....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A37D9-D976-3A44-AE0F-EC2F1E45E31B}"/>
              </a:ext>
            </a:extLst>
          </p:cNvPr>
          <p:cNvSpPr txBox="1"/>
          <p:nvPr/>
        </p:nvSpPr>
        <p:spPr>
          <a:xfrm>
            <a:off x="528161" y="230188"/>
            <a:ext cx="111356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S: Interpretation of artwork, symbolism or religious belief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0EDBA-12BD-1A40-887D-52C3BB324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056" y="1834595"/>
            <a:ext cx="3173887" cy="4793217"/>
          </a:xfrm>
          <a:prstGeom prst="rect">
            <a:avLst/>
          </a:prstGeom>
        </p:spPr>
      </p:pic>
      <p:pic>
        <p:nvPicPr>
          <p:cNvPr id="9" name="Picture 2" descr="Inside My Visit to St. Bernadette's Incorrupt Relics: A Powerful Spiritual  Experience |">
            <a:extLst>
              <a:ext uri="{FF2B5EF4-FFF2-40B4-BE49-F238E27FC236}">
                <a16:creationId xmlns:a16="http://schemas.microsoft.com/office/drawing/2014/main" id="{36C80D72-4C12-7E40-8F48-85B751F67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8" r="7379"/>
          <a:stretch/>
        </p:blipFill>
        <p:spPr bwMode="auto">
          <a:xfrm>
            <a:off x="8997319" y="1834595"/>
            <a:ext cx="3091428" cy="470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18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3DDE1-BC20-E24B-9AE0-C8BCF61BE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What does this prayer suggest? </a:t>
            </a:r>
            <a:br>
              <a:rPr lang="en-GB" sz="3200" dirty="0"/>
            </a:br>
            <a:r>
              <a:rPr lang="en-GB" sz="3200" dirty="0">
                <a:solidFill>
                  <a:srgbClr val="050505"/>
                </a:solidFill>
                <a:latin typeface="inherit"/>
              </a:rPr>
              <a:t>We need saints </a:t>
            </a:r>
            <a:r>
              <a:rPr lang="en-GB" sz="3200" b="0" i="0" u="none" strike="noStrike" dirty="0">
                <a:solidFill>
                  <a:srgbClr val="050505"/>
                </a:solidFill>
                <a:effectLst/>
                <a:latin typeface="inherit"/>
              </a:rPr>
              <a:t>attributed to Pope John Paul II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851A3-7951-B049-9945-416173DAA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8273"/>
            <a:ext cx="8923283" cy="4896322"/>
          </a:xfrm>
        </p:spPr>
        <p:txBody>
          <a:bodyPr>
            <a:noAutofit/>
          </a:bodyPr>
          <a:lstStyle/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without veil or cassock.  We need saints who wear jeans and sneakers.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go to the movies, listen to music and hang out with friends.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put God in first place, but who let go of their power.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have time everyday to pray and who know how to date in purity and chastity, or who consecrate their chastity.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modern saints, Saints of the 21st century with a spirituality that is part of our time.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committed to the poor and the necessary social changes.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live in the world and who are sanctified in the world, who are not afraid to live in the world.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drink Coke and eat hot dogs, who wear jeans, who are Internet-savvy, who listen to CDs.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passionately love the Eucharist and who are not ashamed to drink a soda or eat pizza on weekends with friends.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like movies, the </a:t>
            </a:r>
            <a:r>
              <a:rPr lang="en-GB" sz="1600" b="0" i="0" u="none" strike="noStrike" dirty="0" err="1">
                <a:solidFill>
                  <a:srgbClr val="050505"/>
                </a:solidFill>
                <a:effectLst/>
                <a:latin typeface="Gabriola" pitchFamily="82" charset="0"/>
              </a:rPr>
              <a:t>theater</a:t>
            </a: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, music, dance, sports.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are social, open, normal, friendly, happy and who are good companions.</a:t>
            </a:r>
          </a:p>
          <a:p>
            <a:pPr marL="0" indent="0" algn="l"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1600" b="0" i="0" u="none" strike="noStrike" dirty="0">
                <a:solidFill>
                  <a:srgbClr val="050505"/>
                </a:solidFill>
                <a:effectLst/>
                <a:latin typeface="Gabriola" pitchFamily="82" charset="0"/>
              </a:rPr>
              <a:t>We need saints who are in the world and know how to taste the pure and nice things of the world but who aren’t of the world.</a:t>
            </a:r>
          </a:p>
          <a:p>
            <a:pPr marL="0" indent="0">
              <a:buNone/>
            </a:pPr>
            <a:endParaRPr lang="en-GB" sz="1600" dirty="0">
              <a:latin typeface="Gabriola" pitchFamily="82" charset="0"/>
            </a:endParaRPr>
          </a:p>
        </p:txBody>
      </p:sp>
      <p:pic>
        <p:nvPicPr>
          <p:cNvPr id="5" name="Picture 2" descr="Carlo Acutis' first stained glass window in jeans and sneakers">
            <a:extLst>
              <a:ext uri="{FF2B5EF4-FFF2-40B4-BE49-F238E27FC236}">
                <a16:creationId xmlns:a16="http://schemas.microsoft.com/office/drawing/2014/main" id="{EE347408-DC9F-EF42-8729-071F97979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4" r="39689"/>
          <a:stretch/>
        </p:blipFill>
        <p:spPr bwMode="auto">
          <a:xfrm>
            <a:off x="9774622" y="365125"/>
            <a:ext cx="2280744" cy="62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533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2D5DA-646C-3AE9-09E1-F2BB49FD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you be like Carlo Acutis? </a:t>
            </a:r>
          </a:p>
        </p:txBody>
      </p:sp>
      <p:pic>
        <p:nvPicPr>
          <p:cNvPr id="1026" name="Picture 2" descr="2,800+ Giving Money To Homeless Stock Photos, Pictures &amp; Royalty-Free  Images - iStock | Helping homeless, Volunteer, Homelessness">
            <a:extLst>
              <a:ext uri="{FF2B5EF4-FFF2-40B4-BE49-F238E27FC236}">
                <a16:creationId xmlns:a16="http://schemas.microsoft.com/office/drawing/2014/main" id="{A19AC4BC-6344-E846-AB7A-E811CB40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67" y="2529972"/>
            <a:ext cx="2730656" cy="182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angelise those most open | Baptist New Zealand">
            <a:extLst>
              <a:ext uri="{FF2B5EF4-FFF2-40B4-BE49-F238E27FC236}">
                <a16:creationId xmlns:a16="http://schemas.microsoft.com/office/drawing/2014/main" id="{E67B676C-990E-C07D-96B4-E8F3C322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209" y="709235"/>
            <a:ext cx="2625114" cy="147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aying through the headlines in the year of prayer - Jersey Catholic">
            <a:extLst>
              <a:ext uri="{FF2B5EF4-FFF2-40B4-BE49-F238E27FC236}">
                <a16:creationId xmlns:a16="http://schemas.microsoft.com/office/drawing/2014/main" id="{13045F0A-443A-7996-5750-60C0A522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943" y="4633967"/>
            <a:ext cx="2569380" cy="18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talian teenager Carlo Acutis who died at just 15 years old is set to be  canonized this month and is already being described at the patron saint of  gaming : r/Christianity">
            <a:extLst>
              <a:ext uri="{FF2B5EF4-FFF2-40B4-BE49-F238E27FC236}">
                <a16:creationId xmlns:a16="http://schemas.microsoft.com/office/drawing/2014/main" id="{533287DA-11A4-29FD-B010-C4C628531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40" y="1654044"/>
            <a:ext cx="3217507" cy="482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lessed Carlo Acutis: A Saint in Sneakers eBook : Mares, Courtney:  Amazon.co.uk: Kindle Store">
            <a:extLst>
              <a:ext uri="{FF2B5EF4-FFF2-40B4-BE49-F238E27FC236}">
                <a16:creationId xmlns:a16="http://schemas.microsoft.com/office/drawing/2014/main" id="{192915EE-3EDE-3708-B121-75EB74015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3" b="11827"/>
          <a:stretch>
            <a:fillRect/>
          </a:stretch>
        </p:blipFill>
        <p:spPr bwMode="auto">
          <a:xfrm>
            <a:off x="3713780" y="1708047"/>
            <a:ext cx="3724431" cy="435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29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03D70-DD59-1242-9370-3D9A0A8C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6C8B9-0B88-FE4C-931B-96C7E03D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Visit the Eucharistic Miracles website that Bl. Carlo </a:t>
            </a:r>
            <a:r>
              <a:rPr lang="en-GB" dirty="0" err="1"/>
              <a:t>Acutis</a:t>
            </a:r>
            <a:r>
              <a:rPr lang="en-GB" dirty="0"/>
              <a:t> created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http://www.miracolieucaristici.org/en/Liste/list.html</a:t>
            </a: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http://www.miracolieucaristici.org/en/Liste/biografia.html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Write 5 bullet points about one Eucharistic miracle</a:t>
            </a:r>
          </a:p>
          <a:p>
            <a:pPr marL="0" indent="0">
              <a:buNone/>
            </a:pPr>
            <a:r>
              <a:rPr lang="en-GB" dirty="0"/>
              <a:t>Write 5 bullet points about Bl. Carlo </a:t>
            </a:r>
            <a:r>
              <a:rPr lang="en-GB" dirty="0" err="1"/>
              <a:t>Acutis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Challenge: Why do you think Bl. Carlo </a:t>
            </a:r>
            <a:r>
              <a:rPr lang="en-GB" dirty="0" err="1"/>
              <a:t>Acutis</a:t>
            </a:r>
            <a:r>
              <a:rPr lang="en-GB" dirty="0"/>
              <a:t> used the Internet to evangelise? Evangelise- spread the Word of God. </a:t>
            </a:r>
          </a:p>
        </p:txBody>
      </p:sp>
    </p:spTree>
    <p:extLst>
      <p:ext uri="{BB962C8B-B14F-4D97-AF65-F5344CB8AC3E}">
        <p14:creationId xmlns:p14="http://schemas.microsoft.com/office/powerpoint/2010/main" val="618510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6C8A-D85B-F74E-AC3B-88C1D812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79" y="0"/>
            <a:ext cx="11663840" cy="1325563"/>
          </a:xfrm>
        </p:spPr>
        <p:txBody>
          <a:bodyPr>
            <a:normAutofit/>
          </a:bodyPr>
          <a:lstStyle/>
          <a:p>
            <a:r>
              <a:rPr lang="en-GB" sz="3200" dirty="0"/>
              <a:t>Annotate the image: What does this image tell you about Bl. Carlo?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DCBC3B-F581-DB4B-BCA4-F73F6C85F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885" y="1636776"/>
            <a:ext cx="2715238" cy="4100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4243" y="6127405"/>
            <a:ext cx="6763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This is a </a:t>
            </a:r>
            <a:r>
              <a:rPr lang="en-GB" b="1" i="1" dirty="0"/>
              <a:t>shrine</a:t>
            </a:r>
            <a:r>
              <a:rPr lang="en-GB" i="1" dirty="0"/>
              <a:t> to St. Carlo Acutis in the well-known Catholic Corpus Christi Church in Covent Garden. The shrine contains a </a:t>
            </a:r>
            <a:r>
              <a:rPr lang="en-GB" b="1" i="1" dirty="0"/>
              <a:t>relic</a:t>
            </a:r>
            <a:r>
              <a:rPr lang="en-GB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76682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D83F-4B19-B54A-ABCE-ECE64CB0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20" y="365125"/>
            <a:ext cx="11159359" cy="1325563"/>
          </a:xfrm>
        </p:spPr>
        <p:txBody>
          <a:bodyPr/>
          <a:lstStyle/>
          <a:p>
            <a:r>
              <a:rPr lang="en-GB" dirty="0"/>
              <a:t>Think-Pair-Share</a:t>
            </a:r>
            <a:br>
              <a:rPr lang="en-GB" dirty="0"/>
            </a:br>
            <a:r>
              <a:rPr lang="en-GB" dirty="0"/>
              <a:t>What do you think of when you think of a Saint? </a:t>
            </a:r>
          </a:p>
        </p:txBody>
      </p:sp>
      <p:pic>
        <p:nvPicPr>
          <p:cNvPr id="3074" name="Picture 2" descr="General Conference Wordles Reflect the Centrality of Christ, Family for  Latter-day Saints">
            <a:extLst>
              <a:ext uri="{FF2B5EF4-FFF2-40B4-BE49-F238E27FC236}">
                <a16:creationId xmlns:a16="http://schemas.microsoft.com/office/drawing/2014/main" id="{0DA76D5E-D15A-D649-A4E2-C6D69EAB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09" y="2170080"/>
            <a:ext cx="6227035" cy="258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l Saints' Day - Wikipedia">
            <a:extLst>
              <a:ext uri="{FF2B5EF4-FFF2-40B4-BE49-F238E27FC236}">
                <a16:creationId xmlns:a16="http://schemas.microsoft.com/office/drawing/2014/main" id="{A6874CCC-59E5-F24E-8CB7-A0D3E831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20" y="1925828"/>
            <a:ext cx="4470400" cy="300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3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1FD4-8286-4941-98CA-9F5563ECC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3" y="365125"/>
            <a:ext cx="11117317" cy="1325563"/>
          </a:xfrm>
        </p:spPr>
        <p:txBody>
          <a:bodyPr/>
          <a:lstStyle/>
          <a:p>
            <a:r>
              <a:rPr lang="en-GB" dirty="0"/>
              <a:t>What if I told you....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9126F-8B20-A04C-8D6C-943AA5CCA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83" y="1715929"/>
            <a:ext cx="6345785" cy="457073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There is a Saint who:</a:t>
            </a:r>
          </a:p>
          <a:p>
            <a:pPr>
              <a:buFontTx/>
              <a:buChar char="-"/>
            </a:pPr>
            <a:r>
              <a:rPr lang="en-GB" dirty="0"/>
              <a:t>Used computers, created a website</a:t>
            </a:r>
          </a:p>
          <a:p>
            <a:pPr>
              <a:buFontTx/>
              <a:buChar char="-"/>
            </a:pPr>
            <a:r>
              <a:rPr lang="en-GB" dirty="0"/>
              <a:t>Played computer games </a:t>
            </a:r>
          </a:p>
          <a:p>
            <a:pPr>
              <a:buFontTx/>
              <a:buChar char="-"/>
            </a:pPr>
            <a:r>
              <a:rPr lang="en-US" dirty="0"/>
              <a:t>Played </a:t>
            </a:r>
            <a:r>
              <a:rPr lang="en-US" dirty="0" err="1"/>
              <a:t>Pokemon</a:t>
            </a:r>
            <a:r>
              <a:rPr lang="en-US" dirty="0"/>
              <a:t>? </a:t>
            </a:r>
            <a:endParaRPr lang="en-GB" dirty="0"/>
          </a:p>
          <a:p>
            <a:pPr>
              <a:buFontTx/>
              <a:buChar char="-"/>
            </a:pPr>
            <a:r>
              <a:rPr lang="en-GB" dirty="0"/>
              <a:t>Lived in the 1990s and early 2000s </a:t>
            </a:r>
          </a:p>
          <a:p>
            <a:pPr>
              <a:buFontTx/>
              <a:buChar char="-"/>
            </a:pPr>
            <a:r>
              <a:rPr lang="en-GB" dirty="0"/>
              <a:t>Loved football</a:t>
            </a:r>
          </a:p>
          <a:p>
            <a:pPr>
              <a:buFontTx/>
              <a:buChar char="-"/>
            </a:pPr>
            <a:r>
              <a:rPr lang="en-GB" dirty="0"/>
              <a:t>Had pets </a:t>
            </a:r>
          </a:p>
          <a:p>
            <a:pPr>
              <a:buFontTx/>
              <a:buChar char="-"/>
            </a:pPr>
            <a:r>
              <a:rPr lang="en-GB" dirty="0"/>
              <a:t>Was holy</a:t>
            </a:r>
          </a:p>
          <a:p>
            <a:pPr>
              <a:buFontTx/>
              <a:buChar char="-"/>
            </a:pPr>
            <a:r>
              <a:rPr lang="en-GB" dirty="0"/>
              <a:t>Was an ‘ordinary’ young person- aged 15</a:t>
            </a:r>
          </a:p>
          <a:p>
            <a:pPr>
              <a:buFontTx/>
              <a:buChar char="-"/>
            </a:pPr>
            <a:r>
              <a:rPr lang="en-GB" dirty="0"/>
              <a:t>Was recently made a Saint (7</a:t>
            </a:r>
            <a:r>
              <a:rPr lang="en-GB" baseline="30000" dirty="0"/>
              <a:t>th</a:t>
            </a:r>
            <a:r>
              <a:rPr lang="en-GB" dirty="0"/>
              <a:t> Sept)</a:t>
            </a:r>
          </a:p>
          <a:p>
            <a:pPr>
              <a:buFontTx/>
              <a:buChar char="-"/>
            </a:pPr>
            <a:endParaRPr lang="en-GB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A4577FF-E45C-FC4D-AEAA-913FBF7E5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923" y="1606233"/>
            <a:ext cx="5452077" cy="457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8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6129A-FF7F-0041-8790-461D7F55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31" y="545382"/>
            <a:ext cx="11406352" cy="1325563"/>
          </a:xfrm>
        </p:spPr>
        <p:txBody>
          <a:bodyPr/>
          <a:lstStyle/>
          <a:p>
            <a:r>
              <a:rPr lang="en-GB" dirty="0"/>
              <a:t>Introductory Video</a:t>
            </a:r>
            <a:br>
              <a:rPr lang="en-GB" dirty="0"/>
            </a:br>
            <a:r>
              <a:rPr lang="en-GB" dirty="0"/>
              <a:t>Mind-map ideas as you watch the </a:t>
            </a:r>
            <a:r>
              <a:rPr lang="en-GB" dirty="0">
                <a:hlinkClick r:id="rId2"/>
              </a:rPr>
              <a:t>video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AFDE6-C6DE-2048-9B05-101E131DC7EA}"/>
              </a:ext>
            </a:extLst>
          </p:cNvPr>
          <p:cNvSpPr txBox="1"/>
          <p:nvPr/>
        </p:nvSpPr>
        <p:spPr>
          <a:xfrm>
            <a:off x="442913" y="6308209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/PLFusUobkJ4?t=248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FDAFB-1DA3-1840-8D1A-9A459D2D37A9}"/>
              </a:ext>
            </a:extLst>
          </p:cNvPr>
          <p:cNvSpPr txBox="1"/>
          <p:nvPr/>
        </p:nvSpPr>
        <p:spPr>
          <a:xfrm>
            <a:off x="260131" y="180459"/>
            <a:ext cx="114063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K: Know about the life of Saint Carlo </a:t>
            </a:r>
            <a:r>
              <a:rPr lang="en-GB" dirty="0" err="1"/>
              <a:t>Acutis</a:t>
            </a:r>
            <a:r>
              <a:rPr lang="en-GB" dirty="0"/>
              <a:t> and his significance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393D61-CEC3-6348-A023-007FB937916F}"/>
              </a:ext>
            </a:extLst>
          </p:cNvPr>
          <p:cNvSpPr/>
          <p:nvPr/>
        </p:nvSpPr>
        <p:spPr>
          <a:xfrm>
            <a:off x="4850524" y="2349061"/>
            <a:ext cx="2490951" cy="1813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Saint Carlo </a:t>
            </a:r>
            <a:r>
              <a:rPr lang="en-GB" sz="3200" dirty="0" err="1"/>
              <a:t>Acutis</a:t>
            </a:r>
            <a:endParaRPr lang="en-GB" sz="3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1F376B-849E-9D49-AB0F-756E57388AA8}"/>
              </a:ext>
            </a:extLst>
          </p:cNvPr>
          <p:cNvSpPr txBox="1">
            <a:spLocks/>
          </p:cNvSpPr>
          <p:nvPr/>
        </p:nvSpPr>
        <p:spPr>
          <a:xfrm>
            <a:off x="564931" y="4882253"/>
            <a:ext cx="11101552" cy="1325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GB" b="1" dirty="0"/>
              <a:t>Challenge: What can Catholics learn from the example of St. Carlo? How can you learn from his example? </a:t>
            </a:r>
          </a:p>
        </p:txBody>
      </p:sp>
    </p:spTree>
    <p:extLst>
      <p:ext uri="{BB962C8B-B14F-4D97-AF65-F5344CB8AC3E}">
        <p14:creationId xmlns:p14="http://schemas.microsoft.com/office/powerpoint/2010/main" val="314616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8811-93B1-3B3B-B8DE-8D1B6BA67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4A7E-AEFC-203B-FEED-8B960C05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Notable points from the video: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578C2-48B4-558A-A657-1CBC13E3A0F3}"/>
              </a:ext>
            </a:extLst>
          </p:cNvPr>
          <p:cNvSpPr txBox="1"/>
          <p:nvPr/>
        </p:nvSpPr>
        <p:spPr>
          <a:xfrm>
            <a:off x="260131" y="180459"/>
            <a:ext cx="114063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K: Know about the life of Saint Carlo </a:t>
            </a:r>
            <a:r>
              <a:rPr lang="en-GB" dirty="0" err="1"/>
              <a:t>Acutis</a:t>
            </a:r>
            <a:r>
              <a:rPr lang="en-GB" dirty="0"/>
              <a:t> and his significance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282E9D-5906-8711-98A8-CCAF6DA8FBE1}"/>
              </a:ext>
            </a:extLst>
          </p:cNvPr>
          <p:cNvSpPr/>
          <p:nvPr/>
        </p:nvSpPr>
        <p:spPr>
          <a:xfrm>
            <a:off x="4850524" y="2349061"/>
            <a:ext cx="2490951" cy="18130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Saint Carlo </a:t>
            </a:r>
            <a:r>
              <a:rPr lang="en-GB" sz="3200" dirty="0" err="1"/>
              <a:t>Acutis</a:t>
            </a:r>
            <a:endParaRPr lang="en-GB" sz="3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CBCD7F-15D6-91A0-C360-E9AE5C4110D3}"/>
              </a:ext>
            </a:extLst>
          </p:cNvPr>
          <p:cNvSpPr txBox="1">
            <a:spLocks/>
          </p:cNvSpPr>
          <p:nvPr/>
        </p:nvSpPr>
        <p:spPr>
          <a:xfrm>
            <a:off x="589644" y="5532437"/>
            <a:ext cx="10515600" cy="951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GB" dirty="0"/>
              <a:t>Challenge Feedback: What can Catholics learn from the example of St. Carlo? How can you learn from his example?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3CD73-67CB-9FB7-61D7-7539660A9CBD}"/>
              </a:ext>
            </a:extLst>
          </p:cNvPr>
          <p:cNvSpPr txBox="1"/>
          <p:nvPr/>
        </p:nvSpPr>
        <p:spPr>
          <a:xfrm>
            <a:off x="4292446" y="164356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Born- London 1991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98C47-EACA-7F5F-89B3-094B6BB59357}"/>
              </a:ext>
            </a:extLst>
          </p:cNvPr>
          <p:cNvSpPr txBox="1"/>
          <p:nvPr/>
        </p:nvSpPr>
        <p:spPr>
          <a:xfrm>
            <a:off x="7676244" y="3290473"/>
            <a:ext cx="685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Grew up in Milan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B83078-3009-9FEE-823D-3718F32361D3}"/>
              </a:ext>
            </a:extLst>
          </p:cNvPr>
          <p:cNvSpPr txBox="1"/>
          <p:nvPr/>
        </p:nvSpPr>
        <p:spPr>
          <a:xfrm>
            <a:off x="355258" y="1388825"/>
            <a:ext cx="2301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Devotion to the Eucharist and rosary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868F3E-DFBF-AA21-691D-5399D616C2E7}"/>
              </a:ext>
            </a:extLst>
          </p:cNvPr>
          <p:cNvSpPr txBox="1"/>
          <p:nvPr/>
        </p:nvSpPr>
        <p:spPr>
          <a:xfrm>
            <a:off x="589644" y="2396163"/>
            <a:ext cx="2969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“Sun- suntan, Eucharist- we become saints”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6F36FF-3675-3151-784F-7F311F60B207}"/>
              </a:ext>
            </a:extLst>
          </p:cNvPr>
          <p:cNvSpPr txBox="1"/>
          <p:nvPr/>
        </p:nvSpPr>
        <p:spPr>
          <a:xfrm>
            <a:off x="1737153" y="3995965"/>
            <a:ext cx="8717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Preach to his friends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BE147D-98BF-9CC2-A740-50D5777AEB9C}"/>
              </a:ext>
            </a:extLst>
          </p:cNvPr>
          <p:cNvSpPr txBox="1"/>
          <p:nvPr/>
        </p:nvSpPr>
        <p:spPr>
          <a:xfrm>
            <a:off x="7151296" y="1019493"/>
            <a:ext cx="87176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Built a website to evangelise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DA9491-EC7A-C58D-E774-776B90C2135B}"/>
              </a:ext>
            </a:extLst>
          </p:cNvPr>
          <p:cNvSpPr txBox="1"/>
          <p:nvPr/>
        </p:nvSpPr>
        <p:spPr>
          <a:xfrm>
            <a:off x="3184777" y="4653022"/>
            <a:ext cx="29112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His faith was infectious to friends and family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7C8E5C-8AB4-5C23-ACBA-DEE7F9415A02}"/>
              </a:ext>
            </a:extLst>
          </p:cNvPr>
          <p:cNvSpPr txBox="1"/>
          <p:nvPr/>
        </p:nvSpPr>
        <p:spPr>
          <a:xfrm>
            <a:off x="7574793" y="4395180"/>
            <a:ext cx="3530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 secretly helped the poor and needy in Milan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F5C0-8E11-643F-0CA7-A3CD5DAF1E88}"/>
              </a:ext>
            </a:extLst>
          </p:cNvPr>
          <p:cNvSpPr txBox="1"/>
          <p:nvPr/>
        </p:nvSpPr>
        <p:spPr>
          <a:xfrm>
            <a:off x="7676244" y="1863476"/>
            <a:ext cx="38263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Contracted Leukemia- “I offer all my suffering for the world, Pope and Church”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7948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ED16D-FD9A-454D-9CA9-6DC466627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31" y="297914"/>
            <a:ext cx="11406352" cy="1325563"/>
          </a:xfrm>
        </p:spPr>
        <p:txBody>
          <a:bodyPr/>
          <a:lstStyle/>
          <a:p>
            <a:r>
              <a:rPr lang="en-GB" dirty="0"/>
              <a:t>Documentary option- answer the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2E695-82FE-9549-824A-B008FEC96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70" y="1506537"/>
            <a:ext cx="10515600" cy="48053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Where did St. Carlo grow up? </a:t>
            </a:r>
          </a:p>
          <a:p>
            <a:pPr marL="0" indent="0">
              <a:buNone/>
            </a:pPr>
            <a:r>
              <a:rPr lang="en-GB" dirty="0"/>
              <a:t>How was Carlo described by his parents?</a:t>
            </a:r>
          </a:p>
          <a:p>
            <a:pPr marL="0" indent="0">
              <a:buNone/>
            </a:pPr>
            <a:r>
              <a:rPr lang="en-GB" dirty="0"/>
              <a:t>What did Carlo create?  </a:t>
            </a:r>
          </a:p>
          <a:p>
            <a:pPr marL="0" indent="0">
              <a:buNone/>
            </a:pPr>
            <a:r>
              <a:rPr lang="en-GB" dirty="0"/>
              <a:t>What did Carlo say about the Eucharist?</a:t>
            </a:r>
          </a:p>
          <a:p>
            <a:pPr marL="0" indent="0">
              <a:buNone/>
            </a:pPr>
            <a:r>
              <a:rPr lang="en-GB" dirty="0"/>
              <a:t>How did Carlo’s faith influence is mother?  </a:t>
            </a:r>
          </a:p>
          <a:p>
            <a:pPr marL="0" indent="0">
              <a:buNone/>
            </a:pPr>
            <a:r>
              <a:rPr lang="en-GB" dirty="0"/>
              <a:t>What are the </a:t>
            </a:r>
            <a:r>
              <a:rPr lang="en-GB" b="1" u="sng" dirty="0"/>
              <a:t>Eucharistic miracles </a:t>
            </a:r>
            <a:r>
              <a:rPr lang="en-GB" dirty="0"/>
              <a:t>of the world?</a:t>
            </a:r>
          </a:p>
          <a:p>
            <a:pPr marL="0" indent="0">
              <a:buNone/>
            </a:pPr>
            <a:r>
              <a:rPr lang="en-GB" dirty="0"/>
              <a:t>What belief does it emphasise?  </a:t>
            </a:r>
          </a:p>
          <a:p>
            <a:pPr marL="0" indent="0">
              <a:buNone/>
            </a:pPr>
            <a:r>
              <a:rPr lang="en-GB" dirty="0"/>
              <a:t>What is evangelisation? How did Carlo use the Internet?</a:t>
            </a:r>
          </a:p>
          <a:p>
            <a:pPr marL="0" indent="0">
              <a:buNone/>
            </a:pPr>
            <a:r>
              <a:rPr lang="en-GB" dirty="0"/>
              <a:t>Where was his Beatification? (Challenge: Who else lived in Assisi?)</a:t>
            </a:r>
          </a:p>
          <a:p>
            <a:pPr marL="0" indent="0">
              <a:buNone/>
            </a:pPr>
            <a:r>
              <a:rPr lang="en-GB" dirty="0"/>
              <a:t>Describe St. Carlo’s shrine in Assisi. How are they preparing for his sainthood? How did St. Carlo inspire others? </a:t>
            </a:r>
          </a:p>
          <a:p>
            <a:pPr marL="0" indent="0">
              <a:buNone/>
            </a:pPr>
            <a:r>
              <a:rPr lang="en-GB" dirty="0"/>
              <a:t>What was his miracle that led to Beatification? </a:t>
            </a:r>
          </a:p>
          <a:p>
            <a:pPr marL="0" indent="0">
              <a:buNone/>
            </a:pPr>
            <a:r>
              <a:rPr lang="en-GB" dirty="0"/>
              <a:t>How will St. Carlo’s sainthood inspire young people?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E5CBA-EB59-464A-BCD3-EC64818BCB32}"/>
              </a:ext>
            </a:extLst>
          </p:cNvPr>
          <p:cNvSpPr txBox="1"/>
          <p:nvPr/>
        </p:nvSpPr>
        <p:spPr>
          <a:xfrm>
            <a:off x="546079" y="6311900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/YUOgYiw_OZ0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3D083-48E6-844C-B3C8-0D7869061FD7}"/>
              </a:ext>
            </a:extLst>
          </p:cNvPr>
          <p:cNvSpPr txBox="1"/>
          <p:nvPr/>
        </p:nvSpPr>
        <p:spPr>
          <a:xfrm>
            <a:off x="260131" y="180459"/>
            <a:ext cx="114063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K: Know about the life of Blessed Carlo </a:t>
            </a:r>
            <a:r>
              <a:rPr lang="en-GB" dirty="0" err="1"/>
              <a:t>Acutis</a:t>
            </a:r>
            <a:r>
              <a:rPr lang="en-GB" dirty="0"/>
              <a:t> and his significance </a:t>
            </a:r>
          </a:p>
        </p:txBody>
      </p:sp>
    </p:spTree>
    <p:extLst>
      <p:ext uri="{BB962C8B-B14F-4D97-AF65-F5344CB8AC3E}">
        <p14:creationId xmlns:p14="http://schemas.microsoft.com/office/powerpoint/2010/main" val="729592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6C8A-D85B-F74E-AC3B-88C1D812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780" y="432594"/>
            <a:ext cx="11663840" cy="1325563"/>
          </a:xfrm>
        </p:spPr>
        <p:txBody>
          <a:bodyPr/>
          <a:lstStyle/>
          <a:p>
            <a:r>
              <a:rPr lang="en-GB" dirty="0"/>
              <a:t>TPS: What does this image tell you about St Carlo?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7E661-3875-8844-BD6B-8477CFF6D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310" y="1892583"/>
            <a:ext cx="7886699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What does the halo mean? </a:t>
            </a:r>
          </a:p>
          <a:p>
            <a:r>
              <a:rPr lang="en-US" dirty="0"/>
              <a:t>Why is he smiling? (What does that tell you about his suffering of his illness)? </a:t>
            </a:r>
            <a:endParaRPr lang="en-GB" dirty="0"/>
          </a:p>
          <a:p>
            <a:r>
              <a:rPr lang="en-GB" dirty="0"/>
              <a:t>How old do you think he was?</a:t>
            </a:r>
          </a:p>
          <a:p>
            <a:r>
              <a:rPr lang="en-GB" dirty="0"/>
              <a:t>How is he dressed? </a:t>
            </a:r>
          </a:p>
          <a:p>
            <a:r>
              <a:rPr lang="en-GB" dirty="0"/>
              <a:t>What items is he holding? </a:t>
            </a:r>
          </a:p>
          <a:p>
            <a:r>
              <a:rPr lang="en-GB" dirty="0"/>
              <a:t>Why do you think he is holding these?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Challenge: How can we be ‘digital apostles’? </a:t>
            </a: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32FA2-478D-6E47-BCA9-556A360D78B4}"/>
              </a:ext>
            </a:extLst>
          </p:cNvPr>
          <p:cNvSpPr txBox="1"/>
          <p:nvPr/>
        </p:nvSpPr>
        <p:spPr>
          <a:xfrm>
            <a:off x="528161" y="230188"/>
            <a:ext cx="111356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S: Interpretation of artwork, symbolism or religious belief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DCBC3B-F581-DB4B-BCA4-F73F6C85F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" y="1657354"/>
            <a:ext cx="3173887" cy="47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9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ABFDA-ABBB-0E49-9D09-5420FE7E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29" y="1008994"/>
            <a:ext cx="3547241" cy="56094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This is a </a:t>
            </a:r>
            <a:r>
              <a:rPr lang="en-GB" b="1" dirty="0"/>
              <a:t>shrine</a:t>
            </a:r>
            <a:r>
              <a:rPr lang="en-GB" dirty="0"/>
              <a:t> to Saint Carlo </a:t>
            </a:r>
            <a:r>
              <a:rPr lang="en-GB" dirty="0" err="1"/>
              <a:t>Acutis</a:t>
            </a:r>
            <a:r>
              <a:rPr lang="en-GB" dirty="0"/>
              <a:t> in the well-known Catholic Corpus Christi Church in Covent Garden, London.</a:t>
            </a:r>
          </a:p>
          <a:p>
            <a:pPr marL="0" indent="0">
              <a:buNone/>
            </a:pPr>
            <a:r>
              <a:rPr lang="en-GB" b="1" i="1" dirty="0"/>
              <a:t>Why London?  </a:t>
            </a:r>
          </a:p>
          <a:p>
            <a:pPr marL="0" indent="0">
              <a:buNone/>
            </a:pPr>
            <a:r>
              <a:rPr lang="en-GB" dirty="0"/>
              <a:t>The shrine contains a </a:t>
            </a:r>
            <a:r>
              <a:rPr lang="en-GB" b="1" dirty="0"/>
              <a:t>relic</a:t>
            </a:r>
            <a:r>
              <a:rPr lang="en-GB" dirty="0"/>
              <a:t>. Here it is being blessed and unveiled by a Bishop.  </a:t>
            </a:r>
          </a:p>
        </p:txBody>
      </p:sp>
      <p:pic>
        <p:nvPicPr>
          <p:cNvPr id="4" name="Picture 2" descr="Bishop unveils and blesses London shrine dedicated to Blessed Carlo Acutis  - Catholic Bishops' Conference">
            <a:extLst>
              <a:ext uri="{FF2B5EF4-FFF2-40B4-BE49-F238E27FC236}">
                <a16:creationId xmlns:a16="http://schemas.microsoft.com/office/drawing/2014/main" id="{B7F55BDB-48A3-C941-92EA-47CE387DA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9"/>
          <a:stretch/>
        </p:blipFill>
        <p:spPr bwMode="auto">
          <a:xfrm>
            <a:off x="4073769" y="669653"/>
            <a:ext cx="7829195" cy="543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8C1EEB-57DA-3445-A12E-DDDEDB24F842}"/>
              </a:ext>
            </a:extLst>
          </p:cNvPr>
          <p:cNvSpPr txBox="1"/>
          <p:nvPr/>
        </p:nvSpPr>
        <p:spPr>
          <a:xfrm>
            <a:off x="528161" y="230188"/>
            <a:ext cx="111356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S: Interpretation of artwork, symbolism or religious belief</a:t>
            </a:r>
          </a:p>
        </p:txBody>
      </p:sp>
    </p:spTree>
    <p:extLst>
      <p:ext uri="{BB962C8B-B14F-4D97-AF65-F5344CB8AC3E}">
        <p14:creationId xmlns:p14="http://schemas.microsoft.com/office/powerpoint/2010/main" val="40680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6C8A-D85B-F74E-AC3B-88C1D812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79" y="599520"/>
            <a:ext cx="11663840" cy="1325563"/>
          </a:xfrm>
        </p:spPr>
        <p:txBody>
          <a:bodyPr/>
          <a:lstStyle/>
          <a:p>
            <a:r>
              <a:rPr lang="en-GB" dirty="0"/>
              <a:t>Annotate the image: What does this image tell you about St Carlo?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32FA2-478D-6E47-BCA9-556A360D78B4}"/>
              </a:ext>
            </a:extLst>
          </p:cNvPr>
          <p:cNvSpPr txBox="1"/>
          <p:nvPr/>
        </p:nvSpPr>
        <p:spPr>
          <a:xfrm>
            <a:off x="528161" y="230188"/>
            <a:ext cx="111356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/>
              <a:t>S: Interpretation of artwork, symbolism or religious belief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DCBC3B-F581-DB4B-BCA4-F73F6C85F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312" y="1881834"/>
            <a:ext cx="2715238" cy="4100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4243" y="6127405"/>
            <a:ext cx="6763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/>
              <a:t>This is a </a:t>
            </a:r>
            <a:r>
              <a:rPr lang="en-GB" b="1" i="1" dirty="0"/>
              <a:t>shrine</a:t>
            </a:r>
            <a:r>
              <a:rPr lang="en-GB" i="1" dirty="0"/>
              <a:t> to St. Carlo Acutis in the well-known Catholic Corpus Christi Church in Covent Garden. The shrine contains a </a:t>
            </a:r>
            <a:r>
              <a:rPr lang="en-GB" b="1" i="1" dirty="0"/>
              <a:t>relic</a:t>
            </a:r>
            <a:r>
              <a:rPr lang="en-GB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4447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1255</Words>
  <Application>Microsoft Office PowerPoint</Application>
  <PresentationFormat>Widescreen</PresentationFormat>
  <Paragraphs>115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Gabriola</vt:lpstr>
      <vt:lpstr>inherit</vt:lpstr>
      <vt:lpstr>Office Theme</vt:lpstr>
      <vt:lpstr>Saint Carlo Acutis</vt:lpstr>
      <vt:lpstr>Think-Pair-Share What do you think of when you think of a Saint? </vt:lpstr>
      <vt:lpstr>What if I told you....</vt:lpstr>
      <vt:lpstr>Introductory Video Mind-map ideas as you watch the video </vt:lpstr>
      <vt:lpstr>Notable points from the video:</vt:lpstr>
      <vt:lpstr>Documentary option- answer the questions</vt:lpstr>
      <vt:lpstr>TPS: What does this image tell you about St Carlo? </vt:lpstr>
      <vt:lpstr>PowerPoint Presentation</vt:lpstr>
      <vt:lpstr>Annotate the image: What does this image tell you about St Carlo? </vt:lpstr>
      <vt:lpstr>Create an icon/image/shrine to one of the saints you have studied. </vt:lpstr>
      <vt:lpstr>Create an icon/image/shrine to one of the saints you have studied. </vt:lpstr>
      <vt:lpstr>Create an icon/image/shrine to one of the saints you have studied. </vt:lpstr>
      <vt:lpstr>What does this prayer suggest?  We need saints attributed to Pope John Paul II</vt:lpstr>
      <vt:lpstr>How can you be like Carlo Acutis? </vt:lpstr>
      <vt:lpstr>Homework </vt:lpstr>
      <vt:lpstr>Annotate the image: What does this image tell you about Bl. Carlo?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Blessed Carlo Acutis</dc:title>
  <dc:creator>Daniel Leung</dc:creator>
  <cp:lastModifiedBy>Carol Harnett</cp:lastModifiedBy>
  <cp:revision>31</cp:revision>
  <cp:lastPrinted>2023-10-06T07:08:44Z</cp:lastPrinted>
  <dcterms:created xsi:type="dcterms:W3CDTF">2022-10-16T18:17:01Z</dcterms:created>
  <dcterms:modified xsi:type="dcterms:W3CDTF">2025-08-05T14:21:50Z</dcterms:modified>
</cp:coreProperties>
</file>